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8" r:id="rId3"/>
    <p:sldId id="272" r:id="rId4"/>
    <p:sldId id="299" r:id="rId5"/>
    <p:sldId id="300" r:id="rId6"/>
    <p:sldId id="309" r:id="rId7"/>
    <p:sldId id="298" r:id="rId8"/>
    <p:sldId id="310" r:id="rId9"/>
    <p:sldId id="273" r:id="rId10"/>
    <p:sldId id="311" r:id="rId11"/>
    <p:sldId id="276" r:id="rId12"/>
    <p:sldId id="312" r:id="rId13"/>
    <p:sldId id="277" r:id="rId14"/>
    <p:sldId id="294" r:id="rId15"/>
    <p:sldId id="295" r:id="rId16"/>
    <p:sldId id="296" r:id="rId17"/>
    <p:sldId id="287" r:id="rId18"/>
    <p:sldId id="288" r:id="rId19"/>
    <p:sldId id="289" r:id="rId20"/>
    <p:sldId id="313" r:id="rId21"/>
    <p:sldId id="278" r:id="rId22"/>
    <p:sldId id="290" r:id="rId23"/>
    <p:sldId id="304" r:id="rId24"/>
    <p:sldId id="301" r:id="rId25"/>
    <p:sldId id="303" r:id="rId26"/>
    <p:sldId id="314" r:id="rId27"/>
    <p:sldId id="279" r:id="rId28"/>
    <p:sldId id="315" r:id="rId29"/>
    <p:sldId id="307" r:id="rId30"/>
    <p:sldId id="306" r:id="rId31"/>
    <p:sldId id="316" r:id="rId32"/>
    <p:sldId id="317" r:id="rId33"/>
    <p:sldId id="320" r:id="rId34"/>
    <p:sldId id="321" r:id="rId35"/>
    <p:sldId id="322" r:id="rId36"/>
    <p:sldId id="324" r:id="rId37"/>
    <p:sldId id="325" r:id="rId38"/>
    <p:sldId id="318" r:id="rId39"/>
    <p:sldId id="31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1119" autoAdjust="0"/>
  </p:normalViewPr>
  <p:slideViewPr>
    <p:cSldViewPr>
      <p:cViewPr varScale="1">
        <p:scale>
          <a:sx n="63" d="100"/>
          <a:sy n="63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3D141-1E1C-433C-AD3A-CD56CBBB4F9F}" type="datetimeFigureOut">
              <a:rPr lang="en-IE" smtClean="0"/>
              <a:t>18/01/2016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DB36-5273-45A5-A77C-FE9BE0779D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454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E3CE1D-3099-4C68-B4CF-DF646B00954F}" type="slidenum">
              <a:rPr lang="en-GB"/>
              <a:pPr/>
              <a:t>7</a:t>
            </a:fld>
            <a:endParaRPr lang="en-GB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  <a:p>
            <a:endParaRPr lang="en-IE" dirty="0" smtClean="0"/>
          </a:p>
          <a:p>
            <a:r>
              <a:rPr lang="en-IE" dirty="0" smtClean="0"/>
              <a:t>a = a + c;</a:t>
            </a:r>
          </a:p>
          <a:p>
            <a:r>
              <a:rPr lang="en-IE" dirty="0" smtClean="0"/>
              <a:t>b = height-b;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size(400, 200);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1500;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4;</a:t>
            </a:r>
          </a:p>
          <a:p>
            <a:endParaRPr lang="en-IE" dirty="0" smtClean="0"/>
          </a:p>
          <a:p>
            <a:r>
              <a:rPr lang="en-IE" dirty="0" smtClean="0"/>
              <a:t>line(a, b/10, a*c, b/10);</a:t>
            </a:r>
          </a:p>
          <a:p>
            <a:r>
              <a:rPr lang="en-IE" dirty="0" smtClean="0"/>
              <a:t>line(a, b/20, a*c, b/20);</a:t>
            </a:r>
          </a:p>
          <a:p>
            <a:r>
              <a:rPr lang="en-IE" dirty="0" smtClean="0"/>
              <a:t>line(a, b/30, a*c, b/30);</a:t>
            </a:r>
          </a:p>
          <a:p>
            <a:r>
              <a:rPr lang="en-IE" dirty="0" smtClean="0"/>
              <a:t>line(a, b/40, a*c, b/40);</a:t>
            </a:r>
          </a:p>
          <a:p>
            <a:r>
              <a:rPr lang="en-IE" dirty="0" smtClean="0"/>
              <a:t>line(a, b/50, a*c, b/50);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998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A1:  31</a:t>
            </a:r>
          </a:p>
          <a:p>
            <a:r>
              <a:rPr lang="en-IE" dirty="0" smtClean="0"/>
              <a:t>A2:  21</a:t>
            </a:r>
          </a:p>
          <a:p>
            <a:r>
              <a:rPr lang="en-IE" dirty="0" smtClean="0"/>
              <a:t>A3:  43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998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E41AF-339D-7A42-9D51-2FDDE25D24AD}" type="slidenum">
              <a:rPr lang="en-US"/>
              <a:pPr/>
              <a:t>11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13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14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smtClean="0"/>
              <a:t>byte </a:t>
            </a:r>
            <a:r>
              <a:rPr lang="en-IE" dirty="0" err="1" smtClean="0"/>
              <a:t>firstNumber</a:t>
            </a:r>
            <a:r>
              <a:rPr lang="en-IE" dirty="0" smtClean="0"/>
              <a:t>;      //declares a variable </a:t>
            </a:r>
            <a:r>
              <a:rPr lang="en-IE" dirty="0" err="1" smtClean="0"/>
              <a:t>firstNumber</a:t>
            </a:r>
            <a:r>
              <a:rPr lang="en-IE" dirty="0" smtClean="0"/>
              <a:t> of type byte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secondNumber</a:t>
            </a:r>
            <a:r>
              <a:rPr lang="en-IE" dirty="0" smtClean="0"/>
              <a:t>;      //declares a variable </a:t>
            </a:r>
            <a:r>
              <a:rPr lang="en-IE" dirty="0" err="1" smtClean="0"/>
              <a:t>secondNumber</a:t>
            </a:r>
            <a:r>
              <a:rPr lang="en-IE" dirty="0" smtClean="0"/>
              <a:t> of type </a:t>
            </a:r>
            <a:r>
              <a:rPr lang="en-IE" dirty="0" err="1" smtClean="0"/>
              <a:t>int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firstNumber</a:t>
            </a:r>
            <a:r>
              <a:rPr lang="en-IE" dirty="0" smtClean="0"/>
              <a:t> = 40;      //assign a value of 40 to </a:t>
            </a:r>
            <a:r>
              <a:rPr lang="en-IE" dirty="0" err="1" smtClean="0"/>
              <a:t>firstNumber</a:t>
            </a:r>
            <a:endParaRPr lang="en-IE" dirty="0" smtClean="0"/>
          </a:p>
          <a:p>
            <a:r>
              <a:rPr lang="en-IE" dirty="0" err="1" smtClean="0"/>
              <a:t>secondNumber</a:t>
            </a:r>
            <a:r>
              <a:rPr lang="en-IE" dirty="0" smtClean="0"/>
              <a:t> = 70;     //assign a value of 70 to </a:t>
            </a:r>
            <a:r>
              <a:rPr lang="en-IE" dirty="0" err="1" smtClean="0"/>
              <a:t>secondNumber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thirdNumber</a:t>
            </a:r>
            <a:r>
              <a:rPr lang="en-IE" dirty="0" smtClean="0"/>
              <a:t> = 80;  //you can declare a variable and assign a value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   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x, y, z;           //multiple variables of the same type can be defined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15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number =</a:t>
            </a:r>
            <a:r>
              <a:rPr lang="en-US" baseline="0" dirty="0" smtClean="0"/>
              <a:t> 60;</a:t>
            </a:r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number = 56;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anotherNumber</a:t>
            </a:r>
            <a:r>
              <a:rPr lang="en-US" baseline="0" dirty="0" smtClean="0"/>
              <a:t> = 58.98;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21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BB281-C514-8742-9D24-3A3D1BD36245}" type="slidenum">
              <a:rPr lang="en-US"/>
              <a:pPr/>
              <a:t>27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Unicode_charact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Data Types and Operators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Variables, Data Types &amp; Arithmetic Operators</a:t>
            </a:r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72000"/>
            <a:ext cx="4746661" cy="1066800"/>
          </a:xfrm>
          <a:prstGeom prst="rect">
            <a:avLst/>
          </a:prstGeom>
        </p:spPr>
      </p:pic>
      <p:sp>
        <p:nvSpPr>
          <p:cNvPr id="13" name="TextBox 9"/>
          <p:cNvSpPr txBox="1"/>
          <p:nvPr/>
        </p:nvSpPr>
        <p:spPr>
          <a:xfrm>
            <a:off x="2240166" y="3881735"/>
            <a:ext cx="57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Department of </a:t>
            </a:r>
            <a:r>
              <a:rPr lang="en-IE" sz="2400" dirty="0" smtClean="0"/>
              <a:t>Computing and Mathematics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38100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60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Java’s Primitive </a:t>
            </a:r>
            <a:r>
              <a:rPr lang="en-US" dirty="0"/>
              <a:t>Data Types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Java programming language </a:t>
            </a:r>
            <a:r>
              <a:rPr lang="en-US" dirty="0" smtClean="0"/>
              <a:t>has </a:t>
            </a:r>
            <a:r>
              <a:rPr lang="en-US" u="sng" dirty="0" smtClean="0"/>
              <a:t>eight</a:t>
            </a:r>
            <a:r>
              <a:rPr lang="en-US" dirty="0" smtClean="0"/>
              <a:t>  </a:t>
            </a:r>
            <a:r>
              <a:rPr lang="en-US" dirty="0"/>
              <a:t>primitive data types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charset="2"/>
              <a:buNone/>
            </a:pPr>
            <a:endParaRPr lang="en-US" dirty="0"/>
          </a:p>
          <a:p>
            <a:r>
              <a:rPr lang="en-US" dirty="0"/>
              <a:t>A primitive type is predefined by the language and is named by a </a:t>
            </a:r>
            <a:r>
              <a:rPr lang="en-US" u="sng" dirty="0"/>
              <a:t>reserved keyword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A primitive type is highlighted red when it is typed into the PDE e.g.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int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a;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  <a:latin typeface="Anonymous" pitchFamily="49" charset="0"/>
              </a:rPr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boolean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flag;</a:t>
            </a:r>
          </a:p>
          <a:p>
            <a:pPr marL="0" indent="0">
              <a:buNone/>
            </a:pPr>
            <a:r>
              <a:rPr lang="en-US" sz="2200" b="1" dirty="0">
                <a:latin typeface="Anonymous" pitchFamily="49" charset="0"/>
              </a:rPr>
              <a:t>	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float</a:t>
            </a:r>
            <a:r>
              <a:rPr lang="en-US" sz="2200" b="1" dirty="0" smtClean="0">
                <a:latin typeface="Anonymous" pitchFamily="49" charset="0"/>
              </a:rPr>
              <a:t> number;</a:t>
            </a:r>
            <a:endParaRPr lang="en-US" sz="3000" b="1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15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41910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20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Java’s Primitive </a:t>
            </a:r>
            <a:r>
              <a:rPr lang="en-US" sz="3600" dirty="0"/>
              <a:t>Data </a:t>
            </a:r>
            <a:r>
              <a:rPr lang="en-US" sz="3600" dirty="0" smtClean="0"/>
              <a:t>Types (whole numbers)</a:t>
            </a:r>
            <a:endParaRPr lang="en-US" sz="36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96151"/>
              </p:ext>
            </p:extLst>
          </p:nvPr>
        </p:nvGraphicFramePr>
        <p:xfrm>
          <a:off x="228600" y="1651000"/>
          <a:ext cx="8686800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838200"/>
                <a:gridCol w="1905000"/>
                <a:gridCol w="1828800"/>
                <a:gridCol w="990600"/>
                <a:gridCol w="23622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Default value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byte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smtClean="0"/>
                        <a:t>8-bit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Useful in applications where memory savings apply.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short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smtClean="0"/>
                        <a:t>16-bit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32,767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000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smtClean="0"/>
                        <a:t>32-bit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</a:t>
                      </a:r>
                      <a:endParaRPr lang="en-IE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2,147,483,647</a:t>
                      </a:r>
                      <a:endParaRPr lang="en-IE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choice.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algn="l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long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smtClean="0"/>
                        <a:t>64-bit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</a:t>
                      </a:r>
                      <a:endParaRPr lang="en-IE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en-IE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0L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when you need a data type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a range of values larger than that provided by int.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030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of a specific type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21769" r="31633" b="48517"/>
          <a:stretch/>
        </p:blipFill>
        <p:spPr bwMode="auto">
          <a:xfrm>
            <a:off x="287216" y="1567543"/>
            <a:ext cx="8628183" cy="487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1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</a:t>
            </a:r>
            <a:r>
              <a:rPr lang="en-US" sz="3600" dirty="0" smtClean="0"/>
              <a:t>- some errors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t="29195" r="35102" b="30667"/>
          <a:stretch/>
        </p:blipFill>
        <p:spPr bwMode="auto">
          <a:xfrm>
            <a:off x="432391" y="1565107"/>
            <a:ext cx="6120809" cy="5153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2600" y="2833763"/>
            <a:ext cx="2667000" cy="2616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Data types are case sensitive.</a:t>
            </a:r>
          </a:p>
          <a:p>
            <a:pPr algn="ctr"/>
            <a:endParaRPr lang="en-IE" sz="3600" dirty="0"/>
          </a:p>
          <a:p>
            <a:pPr algn="ctr"/>
            <a:r>
              <a:rPr lang="en-IE" sz="3200" dirty="0" err="1" smtClean="0">
                <a:solidFill>
                  <a:srgbClr val="FF0000"/>
                </a:solidFill>
              </a:rPr>
              <a:t>Int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not valid.</a:t>
            </a:r>
          </a:p>
          <a:p>
            <a:pPr algn="ctr"/>
            <a:r>
              <a:rPr lang="en-IE" sz="3200" dirty="0" err="1">
                <a:solidFill>
                  <a:srgbClr val="FF0000"/>
                </a:solidFill>
              </a:rPr>
              <a:t>i</a:t>
            </a:r>
            <a:r>
              <a:rPr lang="en-IE" sz="3200" dirty="0" err="1" smtClean="0">
                <a:solidFill>
                  <a:srgbClr val="FF0000"/>
                </a:solidFill>
              </a:rPr>
              <a:t>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valid.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500639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- some errors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2" t="21551" r="28912" b="52544"/>
          <a:stretch/>
        </p:blipFill>
        <p:spPr bwMode="auto">
          <a:xfrm>
            <a:off x="228600" y="1600200"/>
            <a:ext cx="8692116" cy="39479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0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4000" dirty="0" smtClean="0"/>
              <a:t>Java’s Primitive Data Types: </a:t>
            </a:r>
            <a:r>
              <a:rPr lang="en-IE" sz="4000" dirty="0" err="1" smtClean="0"/>
              <a:t>int</a:t>
            </a:r>
            <a:r>
              <a:rPr lang="en-IE" sz="4000" dirty="0" smtClean="0"/>
              <a:t> Example 3.1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t="11544" r="48298" b="53149"/>
          <a:stretch/>
        </p:blipFill>
        <p:spPr bwMode="auto">
          <a:xfrm>
            <a:off x="533400" y="1600199"/>
            <a:ext cx="4407568" cy="4272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4505" y="2514600"/>
            <a:ext cx="3810000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In this example, we have: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defined three variables (a, b and 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that can hold whole numbers (</a:t>
            </a:r>
            <a:r>
              <a:rPr lang="en-IE" sz="2800" dirty="0" err="1" smtClean="0"/>
              <a:t>int</a:t>
            </a:r>
            <a:r>
              <a:rPr lang="en-IE" sz="2800" dirty="0" smtClean="0"/>
              <a:t>).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</a:t>
            </a:r>
            <a:r>
              <a:rPr lang="en-IE" sz="2800" dirty="0" smtClean="0"/>
              <a:t>nd are set with a starting value.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17264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err="1"/>
              <a:t>int</a:t>
            </a:r>
            <a:r>
              <a:rPr lang="en-IE" sz="3600" dirty="0"/>
              <a:t> </a:t>
            </a:r>
            <a:r>
              <a:rPr lang="en-IE" sz="3600" dirty="0" smtClean="0"/>
              <a:t>Example 3.2</a:t>
            </a:r>
            <a:endParaRPr lang="en-IE" sz="3600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t="11184" r="46367" b="49123"/>
          <a:stretch/>
        </p:blipFill>
        <p:spPr bwMode="auto">
          <a:xfrm>
            <a:off x="482991" y="1524000"/>
            <a:ext cx="4546209" cy="4648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8" t="25000" r="1176" b="19682"/>
          <a:stretch/>
        </p:blipFill>
        <p:spPr bwMode="auto">
          <a:xfrm>
            <a:off x="4648200" y="3962400"/>
            <a:ext cx="3368482" cy="234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905000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4046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Java’s Primitive Data Types: </a:t>
            </a:r>
            <a:r>
              <a:rPr lang="en-IE" sz="3600" dirty="0" err="1" smtClean="0"/>
              <a:t>int</a:t>
            </a:r>
            <a:r>
              <a:rPr lang="en-IE" sz="3600" dirty="0" smtClean="0"/>
              <a:t> Example 3.3</a:t>
            </a:r>
            <a:endParaRPr lang="en-IE" sz="3600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t="26937" r="46367" b="49123"/>
          <a:stretch/>
        </p:blipFill>
        <p:spPr bwMode="auto">
          <a:xfrm>
            <a:off x="381000" y="1676400"/>
            <a:ext cx="5029200" cy="310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71517"/>
              </p:ext>
            </p:extLst>
          </p:nvPr>
        </p:nvGraphicFramePr>
        <p:xfrm>
          <a:off x="2661076" y="4495800"/>
          <a:ext cx="633938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48"/>
                <a:gridCol w="2874883"/>
                <a:gridCol w="2751054"/>
              </a:tblGrid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byte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-128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short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32,767</a:t>
                      </a:r>
                      <a:endParaRPr lang="en-I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068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2,147,483,647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473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 smtClean="0">
                          <a:solidFill>
                            <a:srgbClr val="FF0000"/>
                          </a:solidFill>
                        </a:rPr>
                        <a:t>long</a:t>
                      </a:r>
                      <a:endParaRPr lang="en-IE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6800" y="1517302"/>
            <a:ext cx="393227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Could we have used the </a:t>
            </a:r>
            <a:r>
              <a:rPr lang="en-IE" sz="2800" dirty="0" smtClean="0">
                <a:solidFill>
                  <a:srgbClr val="FF0000"/>
                </a:solidFill>
              </a:rPr>
              <a:t>byte</a:t>
            </a:r>
            <a:r>
              <a:rPr lang="en-IE" sz="2800" dirty="0" smtClean="0"/>
              <a:t> data type instead of </a:t>
            </a:r>
            <a:r>
              <a:rPr lang="en-IE" sz="2800" dirty="0" err="1" smtClean="0">
                <a:solidFill>
                  <a:srgbClr val="FF0000"/>
                </a:solidFill>
              </a:rPr>
              <a:t>int</a:t>
            </a:r>
            <a:r>
              <a:rPr lang="en-IE" sz="2800" dirty="0" smtClean="0"/>
              <a:t>?  Why?</a:t>
            </a:r>
          </a:p>
        </p:txBody>
      </p:sp>
    </p:spTree>
    <p:extLst>
      <p:ext uri="{BB962C8B-B14F-4D97-AF65-F5344CB8AC3E}">
        <p14:creationId xmlns:p14="http://schemas.microsoft.com/office/powerpoint/2010/main" val="105392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 smtClean="0"/>
              <a:t>Arithmetic operators and Order of Evaluation.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524000"/>
            <a:ext cx="2133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14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44958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81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Java’s Primitive </a:t>
            </a:r>
            <a:r>
              <a:rPr lang="en-US" sz="3600" dirty="0"/>
              <a:t>Data </a:t>
            </a:r>
            <a:r>
              <a:rPr lang="en-US" sz="3600" dirty="0" smtClean="0"/>
              <a:t>Types (decimal numbers)</a:t>
            </a:r>
            <a:endParaRPr lang="en-US" sz="36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350504"/>
              </p:ext>
            </p:extLst>
          </p:nvPr>
        </p:nvGraphicFramePr>
        <p:xfrm>
          <a:off x="457200" y="1676400"/>
          <a:ext cx="8305800" cy="399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838200"/>
                <a:gridCol w="1295400"/>
                <a:gridCol w="1219200"/>
                <a:gridCol w="1457068"/>
                <a:gridCol w="2581532"/>
              </a:tblGrid>
              <a:tr h="644508">
                <a:tc>
                  <a:txBody>
                    <a:bodyPr/>
                    <a:lstStyle/>
                    <a:p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Default</a:t>
                      </a:r>
                      <a:r>
                        <a:rPr lang="en-IE" baseline="0" dirty="0" smtClean="0"/>
                        <a:t> value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5440">
                <a:tc>
                  <a:txBody>
                    <a:bodyPr/>
                    <a:lstStyle/>
                    <a:p>
                      <a:pPr algn="ctr"/>
                      <a:endParaRPr lang="en-IE" sz="2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float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2000" dirty="0" smtClean="0"/>
                    </a:p>
                    <a:p>
                      <a:pPr algn="ctr"/>
                      <a:r>
                        <a:rPr lang="en-IE" sz="2000" dirty="0" smtClean="0"/>
                        <a:t>32-bit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Beyond </a:t>
                      </a:r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scope of this course.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E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0.0f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Useful in applications where memory savings apply.</a:t>
                      </a:r>
                    </a:p>
                    <a:p>
                      <a:pPr marL="0" algn="l" defTabSz="914400" rtl="0" eaLnBrk="1" latinLnBrk="0" hangingPunct="1"/>
                      <a:endParaRPr lang="en-IE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choice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when using </a:t>
                      </a:r>
                      <a:r>
                        <a:rPr lang="en-IE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Processing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0454">
                <a:tc>
                  <a:txBody>
                    <a:bodyPr/>
                    <a:lstStyle/>
                    <a:p>
                      <a:pPr algn="ctr"/>
                      <a:endParaRPr lang="en-IE" sz="2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double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2000" dirty="0" smtClean="0"/>
                    </a:p>
                    <a:p>
                      <a:pPr algn="ctr"/>
                      <a:r>
                        <a:rPr lang="en-IE" sz="2000" dirty="0" smtClean="0"/>
                        <a:t>64-bit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E" sz="2000" i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Beyond the scope of this course.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E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0.0d</a:t>
                      </a:r>
                      <a:endParaRPr lang="en-IE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IE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choice when programming </a:t>
                      </a:r>
                      <a:r>
                        <a:rPr lang="en-IE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apps.</a:t>
                      </a:r>
                      <a:endParaRPr lang="en-I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2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6" t="21769" r="35102" b="57878"/>
          <a:stretch/>
        </p:blipFill>
        <p:spPr bwMode="auto">
          <a:xfrm>
            <a:off x="433218" y="1676399"/>
            <a:ext cx="7644876" cy="3286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3.4</a:t>
            </a:r>
            <a:endParaRPr lang="en-I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20761" r="65802" b="63429"/>
          <a:stretch/>
        </p:blipFill>
        <p:spPr bwMode="auto">
          <a:xfrm>
            <a:off x="6553200" y="3886200"/>
            <a:ext cx="2133600" cy="2461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5168205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34156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26402" r="41224" b="57986"/>
          <a:stretch/>
        </p:blipFill>
        <p:spPr bwMode="auto">
          <a:xfrm>
            <a:off x="457200" y="1605643"/>
            <a:ext cx="6629400" cy="27829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3.5</a:t>
            </a:r>
            <a:endParaRPr lang="en-IE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4191000"/>
            <a:ext cx="7848600" cy="19851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Whole numbers can be placed into a </a:t>
            </a:r>
            <a:r>
              <a:rPr lang="en-IE" sz="2800" dirty="0" smtClean="0">
                <a:solidFill>
                  <a:srgbClr val="FF0000"/>
                </a:solidFill>
              </a:rPr>
              <a:t>float</a:t>
            </a:r>
            <a:r>
              <a:rPr lang="en-IE" sz="2800" dirty="0" smtClean="0"/>
              <a:t> variable.  </a:t>
            </a:r>
          </a:p>
          <a:p>
            <a:endParaRPr lang="en-IE" sz="1100" dirty="0" smtClean="0"/>
          </a:p>
          <a:p>
            <a:r>
              <a:rPr lang="en-IE" sz="2800" dirty="0" smtClean="0">
                <a:solidFill>
                  <a:srgbClr val="FF0000"/>
                </a:solidFill>
              </a:rPr>
              <a:t>Q: </a:t>
            </a:r>
            <a:r>
              <a:rPr lang="en-IE" sz="2800" dirty="0" smtClean="0"/>
              <a:t>Why?  </a:t>
            </a:r>
          </a:p>
          <a:p>
            <a:r>
              <a:rPr lang="en-IE" sz="2800" dirty="0" smtClean="0">
                <a:solidFill>
                  <a:srgbClr val="FF0000"/>
                </a:solidFill>
              </a:rPr>
              <a:t>A: </a:t>
            </a:r>
            <a:r>
              <a:rPr lang="en-IE" sz="2800" dirty="0" smtClean="0"/>
              <a:t>There is no loss of precision.  We are not loosing any data.</a:t>
            </a:r>
          </a:p>
        </p:txBody>
      </p:sp>
    </p:spTree>
    <p:extLst>
      <p:ext uri="{BB962C8B-B14F-4D97-AF65-F5344CB8AC3E}">
        <p14:creationId xmlns:p14="http://schemas.microsoft.com/office/powerpoint/2010/main" val="39081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29286" r="20885" b="30667"/>
          <a:stretch/>
        </p:blipFill>
        <p:spPr bwMode="auto">
          <a:xfrm>
            <a:off x="448732" y="1659170"/>
            <a:ext cx="8459769" cy="48940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 smtClean="0"/>
              <a:t>Passing variables as arguments: some errors</a:t>
            </a:r>
            <a:endParaRPr lang="en-IE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883729" y="1542395"/>
            <a:ext cx="31242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changed the data type of our variables from </a:t>
            </a:r>
            <a:r>
              <a:rPr lang="en-IE" sz="2800" dirty="0" smtClean="0">
                <a:solidFill>
                  <a:srgbClr val="FF0000"/>
                </a:solidFill>
              </a:rPr>
              <a:t>float</a:t>
            </a:r>
            <a:r>
              <a:rPr lang="en-IE" sz="2800" dirty="0" smtClean="0"/>
              <a:t> to </a:t>
            </a:r>
            <a:r>
              <a:rPr lang="en-IE" sz="2800" dirty="0" smtClean="0">
                <a:solidFill>
                  <a:srgbClr val="FF0000"/>
                </a:solidFill>
              </a:rPr>
              <a:t>double</a:t>
            </a:r>
            <a:r>
              <a:rPr lang="en-IE" sz="2800" dirty="0" smtClean="0"/>
              <a:t>. </a:t>
            </a:r>
          </a:p>
          <a:p>
            <a:endParaRPr lang="en-IE" sz="2800" dirty="0"/>
          </a:p>
          <a:p>
            <a:r>
              <a:rPr lang="en-IE" sz="2800" dirty="0" smtClean="0"/>
              <a:t>When we try to run the code, we get this syntax error.  </a:t>
            </a:r>
          </a:p>
          <a:p>
            <a:endParaRPr lang="en-IE" sz="2800" dirty="0"/>
          </a:p>
          <a:p>
            <a:r>
              <a:rPr lang="en-IE" sz="2800" dirty="0" smtClean="0"/>
              <a:t>What’s wrong?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2576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 smtClean="0"/>
              <a:t>Passing variables as arguments: some errors</a:t>
            </a:r>
            <a:endParaRPr lang="en-IE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66285" r="20885" b="30667"/>
          <a:stretch/>
        </p:blipFill>
        <p:spPr bwMode="auto">
          <a:xfrm>
            <a:off x="308344" y="6174116"/>
            <a:ext cx="8610600" cy="3790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05600" y="57150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630506" y="5715000"/>
            <a:ext cx="304546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229600" y="571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10600" y="571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6" y="1828800"/>
            <a:ext cx="7788992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01" name="Rectangle 4100"/>
          <p:cNvSpPr/>
          <p:nvPr/>
        </p:nvSpPr>
        <p:spPr>
          <a:xfrm>
            <a:off x="432439" y="1611868"/>
            <a:ext cx="49866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IE" dirty="0" smtClean="0"/>
              <a:t>From:  https</a:t>
            </a:r>
            <a:r>
              <a:rPr lang="en-IE" dirty="0"/>
              <a:t>://processing.org/reference/rect_.html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7" t="33164" r="47175" b="58927"/>
          <a:stretch/>
        </p:blipFill>
        <p:spPr bwMode="auto">
          <a:xfrm>
            <a:off x="5482857" y="4800600"/>
            <a:ext cx="3508743" cy="101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48768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98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Java’s Primitive </a:t>
            </a:r>
            <a:r>
              <a:rPr lang="en-US" dirty="0"/>
              <a:t>Data </a:t>
            </a:r>
            <a:r>
              <a:rPr lang="en-US" dirty="0" smtClean="0"/>
              <a:t>Types (others)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78482"/>
              </p:ext>
            </p:extLst>
          </p:nvPr>
        </p:nvGraphicFramePr>
        <p:xfrm>
          <a:off x="457200" y="1828800"/>
          <a:ext cx="83058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990600"/>
                <a:gridCol w="1295400"/>
                <a:gridCol w="1600200"/>
                <a:gridCol w="1219200"/>
                <a:gridCol w="1981200"/>
              </a:tblGrid>
              <a:tr h="609600">
                <a:tc>
                  <a:txBody>
                    <a:bodyPr/>
                    <a:lstStyle/>
                    <a:p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Byte-size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Default value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Typical Use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r>
                        <a:rPr lang="en-IE" sz="2400" dirty="0" smtClean="0">
                          <a:solidFill>
                            <a:srgbClr val="FF0000"/>
                          </a:solidFill>
                        </a:rPr>
                        <a:t>char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16-bit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'\u0000'</a:t>
                      </a:r>
                    </a:p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(or 0) 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'\</a:t>
                      </a:r>
                      <a:r>
                        <a:rPr lang="en-I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uffff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 </a:t>
                      </a:r>
                    </a:p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(or 65,535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 smtClean="0"/>
                        <a:t>'\u0000'</a:t>
                      </a:r>
                    </a:p>
                    <a:p>
                      <a:pPr marL="0" algn="l" defTabSz="914400" rtl="0" eaLnBrk="1" latinLnBrk="0" hangingPunct="1"/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a Unicode character.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endParaRPr lang="en-IE"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IE" sz="2400" dirty="0" err="1" smtClean="0">
                          <a:solidFill>
                            <a:srgbClr val="FF0000"/>
                          </a:solidFill>
                        </a:rPr>
                        <a:t>boolean</a:t>
                      </a:r>
                      <a:endParaRPr lang="en-IE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E" sz="2400" dirty="0" smtClean="0"/>
                    </a:p>
                    <a:p>
                      <a:pPr algn="ctr"/>
                      <a:r>
                        <a:rPr lang="en-IE" sz="2400" dirty="0" smtClean="0"/>
                        <a:t>1-bit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E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Holds either </a:t>
                      </a:r>
                      <a:r>
                        <a:rPr lang="en-IE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IE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I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is typically used as a flag.</a:t>
                      </a:r>
                      <a:endParaRPr lang="en-I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7957" y="624840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3"/>
              </a:rPr>
              <a:t>http://en.wikipedia.org/wiki/List_of_Unicode_characters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7474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5562600"/>
            <a:ext cx="6400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12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 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99192"/>
              </p:ext>
            </p:extLst>
          </p:nvPr>
        </p:nvGraphicFramePr>
        <p:xfrm>
          <a:off x="457200" y="1758944"/>
          <a:ext cx="8382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514600"/>
                <a:gridCol w="3886200"/>
              </a:tblGrid>
              <a:tr h="685800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Arithmetic</a:t>
                      </a:r>
                      <a:r>
                        <a:rPr lang="en-IE" sz="2800" baseline="0" dirty="0" smtClean="0"/>
                        <a:t> Operator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Explanation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Example(s)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+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Addition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+ 2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baseline="0" dirty="0" smtClean="0"/>
                        <a:t>  + 10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- 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Subtraction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–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 –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*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Multiplication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*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*</a:t>
                      </a:r>
                      <a:r>
                        <a:rPr lang="en-IE" sz="2800" dirty="0" smtClean="0"/>
                        <a:t> 10</a:t>
                      </a:r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/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Division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/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/ </a:t>
                      </a:r>
                      <a:r>
                        <a:rPr lang="en-IE" sz="2800" dirty="0" smtClean="0"/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5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In Programming, variables: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/>
              <a:t>are created </a:t>
            </a:r>
            <a:r>
              <a:rPr lang="en-IE" dirty="0" smtClean="0"/>
              <a:t>(defined) in </a:t>
            </a:r>
            <a:r>
              <a:rPr lang="en-IE" dirty="0"/>
              <a:t>your </a:t>
            </a:r>
            <a:r>
              <a:rPr lang="en-IE" dirty="0" smtClean="0"/>
              <a:t>programs.</a:t>
            </a:r>
            <a:endParaRPr lang="en-IE" dirty="0"/>
          </a:p>
          <a:p>
            <a:r>
              <a:rPr lang="en-IE" dirty="0" smtClean="0"/>
              <a:t>are used to store data (whose value can change over time).</a:t>
            </a:r>
          </a:p>
          <a:p>
            <a:r>
              <a:rPr lang="en-IE" dirty="0" smtClean="0"/>
              <a:t>have a data type.</a:t>
            </a:r>
          </a:p>
          <a:p>
            <a:r>
              <a:rPr lang="en-IE" dirty="0" smtClean="0"/>
              <a:t>have a name.</a:t>
            </a:r>
          </a:p>
          <a:p>
            <a:r>
              <a:rPr lang="en-IE" dirty="0"/>
              <a:t>a</a:t>
            </a:r>
            <a:r>
              <a:rPr lang="en-IE" dirty="0" smtClean="0"/>
              <a:t>re a VERY important programming concept.</a:t>
            </a:r>
          </a:p>
        </p:txBody>
      </p:sp>
    </p:spTree>
    <p:extLst>
      <p:ext uri="{BB962C8B-B14F-4D97-AF65-F5344CB8AC3E}">
        <p14:creationId xmlns:p14="http://schemas.microsoft.com/office/powerpoint/2010/main" val="201624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3.6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32728" r="78393" b="35009"/>
          <a:stretch/>
        </p:blipFill>
        <p:spPr bwMode="auto">
          <a:xfrm>
            <a:off x="457200" y="1779814"/>
            <a:ext cx="4267200" cy="45687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4" t="23661" r="18877" b="19866"/>
          <a:stretch/>
        </p:blipFill>
        <p:spPr bwMode="auto">
          <a:xfrm>
            <a:off x="3962400" y="1600200"/>
            <a:ext cx="478885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1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3.7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26116" r="78916" b="25223"/>
          <a:stretch/>
        </p:blipFill>
        <p:spPr bwMode="auto">
          <a:xfrm>
            <a:off x="152400" y="1229601"/>
            <a:ext cx="3178629" cy="5171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0" t="23437" r="19002" b="19196"/>
          <a:stretch/>
        </p:blipFill>
        <p:spPr bwMode="auto">
          <a:xfrm>
            <a:off x="3581400" y="1823357"/>
            <a:ext cx="4865914" cy="419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26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3.8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25670" r="79240" b="40625"/>
          <a:stretch/>
        </p:blipFill>
        <p:spPr bwMode="auto">
          <a:xfrm>
            <a:off x="421820" y="1654689"/>
            <a:ext cx="3635635" cy="42889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9" t="23661" r="26280" b="44940"/>
          <a:stretch/>
        </p:blipFill>
        <p:spPr bwMode="auto">
          <a:xfrm>
            <a:off x="3640347" y="2275144"/>
            <a:ext cx="524364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16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If you want to keep track of how many times something happens, you are keeping a </a:t>
            </a:r>
            <a:r>
              <a:rPr lang="en-IE" b="1" dirty="0" smtClean="0"/>
              <a:t>running total</a:t>
            </a:r>
            <a:r>
              <a:rPr lang="en-IE" dirty="0"/>
              <a:t> </a:t>
            </a:r>
            <a:r>
              <a:rPr lang="en-IE" dirty="0" smtClean="0"/>
              <a:t>e.g.</a:t>
            </a:r>
          </a:p>
          <a:p>
            <a:pPr lvl="1"/>
            <a:r>
              <a:rPr lang="en-IE" dirty="0" smtClean="0"/>
              <a:t>The number of times you drew a line on the computer screen.  </a:t>
            </a:r>
          </a:p>
          <a:p>
            <a:pPr lvl="1"/>
            <a:r>
              <a:rPr lang="en-IE" dirty="0" smtClean="0"/>
              <a:t>As each line is drawn, you add one to your counter variable. </a:t>
            </a:r>
          </a:p>
        </p:txBody>
      </p:sp>
    </p:spTree>
    <p:extLst>
      <p:ext uri="{BB962C8B-B14F-4D97-AF65-F5344CB8AC3E}">
        <p14:creationId xmlns:p14="http://schemas.microsoft.com/office/powerpoint/2010/main" val="295214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 err="1">
                <a:solidFill>
                  <a:schemeClr val="tx1"/>
                </a:solidFill>
              </a:rPr>
              <a:t>int</a:t>
            </a:r>
            <a:r>
              <a:rPr lang="en-IE" b="1" dirty="0">
                <a:solidFill>
                  <a:schemeClr val="tx1"/>
                </a:solidFill>
              </a:rPr>
              <a:t> counter = 0;</a:t>
            </a: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void draw()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  line (</a:t>
            </a:r>
            <a:r>
              <a:rPr lang="en-IE" dirty="0" err="1">
                <a:solidFill>
                  <a:schemeClr val="tx1"/>
                </a:solidFill>
              </a:rPr>
              <a:t>mouseX</a:t>
            </a:r>
            <a:r>
              <a:rPr lang="en-IE" dirty="0">
                <a:solidFill>
                  <a:schemeClr val="tx1"/>
                </a:solidFill>
              </a:rPr>
              <a:t>, </a:t>
            </a:r>
            <a:r>
              <a:rPr lang="en-IE" dirty="0" err="1">
                <a:solidFill>
                  <a:schemeClr val="tx1"/>
                </a:solidFill>
              </a:rPr>
              <a:t>mouseY</a:t>
            </a:r>
            <a:r>
              <a:rPr lang="en-IE" dirty="0">
                <a:solidFill>
                  <a:schemeClr val="tx1"/>
                </a:solidFill>
              </a:rPr>
              <a:t>, 50,50);</a:t>
            </a:r>
          </a:p>
          <a:p>
            <a:pPr marL="0" indent="0">
              <a:buNone/>
            </a:pPr>
            <a:r>
              <a:rPr lang="en-IE" b="1" dirty="0">
                <a:solidFill>
                  <a:schemeClr val="tx1"/>
                </a:solidFill>
              </a:rPr>
              <a:t>  counter = counter + 1;</a:t>
            </a:r>
          </a:p>
          <a:p>
            <a:pPr marL="0" indent="0">
              <a:buNone/>
            </a:pPr>
            <a:r>
              <a:rPr lang="en-IE" dirty="0"/>
              <a:t>  </a:t>
            </a:r>
            <a:r>
              <a:rPr lang="en-IE" dirty="0" err="1" smtClean="0"/>
              <a:t>println</a:t>
            </a:r>
            <a:r>
              <a:rPr lang="en-IE" dirty="0" smtClean="0"/>
              <a:t> </a:t>
            </a:r>
            <a:r>
              <a:rPr lang="en-IE" dirty="0"/>
              <a:t>(</a:t>
            </a:r>
            <a:r>
              <a:rPr lang="en-IE" dirty="0" smtClean="0"/>
              <a:t>counter);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}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126434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These examples are straightforward uses of the arithmetic operators.</a:t>
            </a:r>
          </a:p>
          <a:p>
            <a:r>
              <a:rPr lang="en-IE" dirty="0" smtClean="0"/>
              <a:t>However, we typically want to do more complex calculations involving many arithmetic operators.</a:t>
            </a:r>
          </a:p>
          <a:p>
            <a:r>
              <a:rPr lang="en-IE" dirty="0" smtClean="0"/>
              <a:t>To do this, we need to understand the </a:t>
            </a:r>
            <a:r>
              <a:rPr lang="en-IE" b="1" dirty="0" smtClean="0"/>
              <a:t>Order of Evaluation.</a:t>
            </a:r>
          </a:p>
        </p:txBody>
      </p:sp>
    </p:spTree>
    <p:extLst>
      <p:ext uri="{BB962C8B-B14F-4D97-AF65-F5344CB8AC3E}">
        <p14:creationId xmlns:p14="http://schemas.microsoft.com/office/powerpoint/2010/main" val="1461104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Order of Evaluation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Brackets ()</a:t>
            </a:r>
          </a:p>
          <a:p>
            <a:r>
              <a:rPr lang="en-IE" dirty="0" smtClean="0"/>
              <a:t>Multiplication (*)</a:t>
            </a:r>
          </a:p>
          <a:p>
            <a:r>
              <a:rPr lang="en-IE" dirty="0" smtClean="0"/>
              <a:t>Division (/)</a:t>
            </a:r>
          </a:p>
          <a:p>
            <a:r>
              <a:rPr lang="en-IE" dirty="0" smtClean="0"/>
              <a:t>Addition (+)</a:t>
            </a:r>
          </a:p>
          <a:p>
            <a:r>
              <a:rPr lang="en-IE" dirty="0" smtClean="0"/>
              <a:t>Subtraction (-)</a:t>
            </a:r>
          </a:p>
          <a:p>
            <a:endParaRPr lang="en-IE" dirty="0"/>
          </a:p>
          <a:p>
            <a:pPr marL="0" indent="0" algn="ctr">
              <a:buNone/>
            </a:pPr>
            <a:r>
              <a:rPr lang="en-IE" dirty="0" err="1">
                <a:solidFill>
                  <a:srgbClr val="FF0000"/>
                </a:solidFill>
              </a:rPr>
              <a:t>B</a:t>
            </a:r>
            <a:r>
              <a:rPr lang="en-IE" dirty="0" err="1"/>
              <a:t>o</a:t>
            </a:r>
            <a:r>
              <a:rPr lang="en-IE" dirty="0" err="1">
                <a:solidFill>
                  <a:srgbClr val="FF0000"/>
                </a:solidFill>
              </a:rPr>
              <a:t>MDAS</a:t>
            </a:r>
            <a:endParaRPr lang="en-I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IE" dirty="0">
                <a:solidFill>
                  <a:srgbClr val="FF0000"/>
                </a:solidFill>
              </a:rPr>
              <a:t>B</a:t>
            </a:r>
            <a:r>
              <a:rPr lang="en-IE" dirty="0"/>
              <a:t>eware </a:t>
            </a:r>
            <a:r>
              <a:rPr lang="en-IE" dirty="0">
                <a:solidFill>
                  <a:srgbClr val="FF0000"/>
                </a:solidFill>
              </a:rPr>
              <a:t>M</a:t>
            </a:r>
            <a:r>
              <a:rPr lang="en-IE" dirty="0"/>
              <a:t>y </a:t>
            </a:r>
            <a:r>
              <a:rPr lang="en-IE" dirty="0">
                <a:solidFill>
                  <a:srgbClr val="FF0000"/>
                </a:solidFill>
              </a:rPr>
              <a:t>D</a:t>
            </a:r>
            <a:r>
              <a:rPr lang="en-IE" dirty="0"/>
              <a:t>ear </a:t>
            </a:r>
            <a:r>
              <a:rPr lang="en-IE" dirty="0">
                <a:solidFill>
                  <a:srgbClr val="FF0000"/>
                </a:solidFill>
              </a:rPr>
              <a:t>A</a:t>
            </a:r>
            <a:r>
              <a:rPr lang="en-IE" dirty="0"/>
              <a:t>unt </a:t>
            </a:r>
            <a:r>
              <a:rPr lang="en-IE" dirty="0">
                <a:solidFill>
                  <a:srgbClr val="FF0000"/>
                </a:solidFill>
              </a:rPr>
              <a:t>S</a:t>
            </a:r>
            <a:r>
              <a:rPr lang="en-IE" dirty="0"/>
              <a:t>ally</a:t>
            </a:r>
          </a:p>
        </p:txBody>
      </p:sp>
    </p:spTree>
    <p:extLst>
      <p:ext uri="{BB962C8B-B14F-4D97-AF65-F5344CB8AC3E}">
        <p14:creationId xmlns:p14="http://schemas.microsoft.com/office/powerpoint/2010/main" val="235673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Order of Evaluation - Quiz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What are the results of these calculations?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	Q1: 		3+6*5-2</a:t>
            </a:r>
          </a:p>
          <a:p>
            <a:pPr marL="0" indent="0">
              <a:buNone/>
            </a:pPr>
            <a:r>
              <a:rPr lang="en-IE" dirty="0" smtClean="0"/>
              <a:t>	Q2</a:t>
            </a:r>
            <a:r>
              <a:rPr lang="en-IE" dirty="0"/>
              <a:t>:		3+6</a:t>
            </a:r>
            <a:r>
              <a:rPr lang="en-IE" dirty="0" smtClean="0"/>
              <a:t>*(5-2)</a:t>
            </a:r>
          </a:p>
          <a:p>
            <a:pPr marL="0" indent="0">
              <a:buNone/>
            </a:pPr>
            <a:r>
              <a:rPr lang="en-IE" dirty="0" smtClean="0"/>
              <a:t>	Q3</a:t>
            </a:r>
            <a:r>
              <a:rPr lang="en-IE" dirty="0"/>
              <a:t>:		</a:t>
            </a:r>
            <a:r>
              <a:rPr lang="en-IE" dirty="0" smtClean="0"/>
              <a:t>(3+6)*5-2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023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49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428441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 names…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r>
              <a:rPr lang="en-IE" sz="2500" dirty="0" smtClean="0"/>
              <a:t>Are case-sensitive</a:t>
            </a:r>
            <a:r>
              <a:rPr lang="en-IE" sz="2500" dirty="0"/>
              <a:t>. </a:t>
            </a:r>
            <a:endParaRPr lang="en-IE" sz="2500" dirty="0" smtClean="0"/>
          </a:p>
          <a:p>
            <a:r>
              <a:rPr lang="en-IE" sz="2500" dirty="0" smtClean="0"/>
              <a:t>Begin </a:t>
            </a:r>
            <a:r>
              <a:rPr lang="en-IE" sz="2500" dirty="0"/>
              <a:t>with </a:t>
            </a:r>
            <a:r>
              <a:rPr lang="en-IE" sz="2500" dirty="0" smtClean="0"/>
              <a:t>either:</a:t>
            </a:r>
          </a:p>
          <a:p>
            <a:pPr lvl="1"/>
            <a:r>
              <a:rPr lang="en-IE" sz="2500" dirty="0" smtClean="0"/>
              <a:t>a </a:t>
            </a:r>
            <a:r>
              <a:rPr lang="en-IE" sz="2500" b="1" dirty="0" smtClean="0"/>
              <a:t>letter (preferable)</a:t>
            </a:r>
            <a:r>
              <a:rPr lang="en-IE" sz="2500" dirty="0" smtClean="0"/>
              <a:t>, </a:t>
            </a:r>
          </a:p>
          <a:p>
            <a:pPr lvl="1"/>
            <a:r>
              <a:rPr lang="en-IE" sz="2500" dirty="0" smtClean="0"/>
              <a:t>the </a:t>
            </a:r>
            <a:r>
              <a:rPr lang="en-IE" sz="2500" dirty="0"/>
              <a:t>dollar sign "$", </a:t>
            </a:r>
            <a:r>
              <a:rPr lang="en-IE" sz="2500" dirty="0" smtClean="0"/>
              <a:t>or</a:t>
            </a:r>
          </a:p>
          <a:p>
            <a:pPr lvl="1"/>
            <a:r>
              <a:rPr lang="en-IE" sz="2500" dirty="0" smtClean="0"/>
              <a:t>the </a:t>
            </a:r>
            <a:r>
              <a:rPr lang="en-IE" sz="2500" dirty="0"/>
              <a:t>underscore character "_". </a:t>
            </a:r>
            <a:endParaRPr lang="en-IE" sz="2500" dirty="0" smtClean="0"/>
          </a:p>
          <a:p>
            <a:r>
              <a:rPr lang="en-IE" sz="2500" dirty="0" smtClean="0"/>
              <a:t>Can contain letters</a:t>
            </a:r>
            <a:r>
              <a:rPr lang="en-IE" sz="2500" dirty="0"/>
              <a:t>, digits, dollar signs, or underscore characters. </a:t>
            </a:r>
            <a:endParaRPr lang="en-IE" sz="2500" dirty="0" smtClean="0"/>
          </a:p>
          <a:p>
            <a:r>
              <a:rPr lang="en-IE" sz="2500" dirty="0" smtClean="0"/>
              <a:t>Can be any length you choose.</a:t>
            </a:r>
          </a:p>
          <a:p>
            <a:r>
              <a:rPr lang="en-IE" sz="2500" dirty="0" smtClean="0"/>
              <a:t>Must </a:t>
            </a:r>
            <a:r>
              <a:rPr lang="en-IE" sz="2500" dirty="0"/>
              <a:t>not be a </a:t>
            </a:r>
            <a:r>
              <a:rPr lang="en-IE" sz="2500" b="1" dirty="0"/>
              <a:t>keyword or reserved </a:t>
            </a:r>
            <a:r>
              <a:rPr lang="en-IE" sz="2500" b="1" dirty="0" smtClean="0"/>
              <a:t>word</a:t>
            </a:r>
            <a:r>
              <a:rPr lang="en-IE" sz="2500" b="1" dirty="0"/>
              <a:t> </a:t>
            </a:r>
            <a:r>
              <a:rPr lang="en-IE" sz="2500" dirty="0" smtClean="0"/>
              <a:t>e.g. </a:t>
            </a:r>
            <a:r>
              <a:rPr lang="en-IE" sz="2500" dirty="0" err="1" smtClean="0"/>
              <a:t>int</a:t>
            </a:r>
            <a:r>
              <a:rPr lang="en-IE" sz="2500" dirty="0" smtClean="0"/>
              <a:t>, while, etc.</a:t>
            </a:r>
          </a:p>
          <a:p>
            <a:r>
              <a:rPr lang="en-IE" sz="2500" dirty="0" smtClean="0"/>
              <a:t>Cannot contain white spaces (i.e. space bar value).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52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/>
              <a:t>https://docs.oracle.com/javase/tutorial/java/nutsandbolts/variables.html</a:t>
            </a:r>
          </a:p>
        </p:txBody>
      </p:sp>
    </p:spTree>
    <p:extLst>
      <p:ext uri="{BB962C8B-B14F-4D97-AF65-F5344CB8AC3E}">
        <p14:creationId xmlns:p14="http://schemas.microsoft.com/office/powerpoint/2010/main" val="74999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Variable names should be carefully chosen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2800" dirty="0" smtClean="0"/>
              <a:t>Use </a:t>
            </a:r>
            <a:r>
              <a:rPr lang="en-IE" sz="2800" dirty="0"/>
              <a:t>full words instead of cryptic abbreviations </a:t>
            </a:r>
            <a:r>
              <a:rPr lang="en-IE" sz="2800" dirty="0" smtClean="0"/>
              <a:t>e.g.</a:t>
            </a:r>
          </a:p>
          <a:p>
            <a:pPr lvl="1"/>
            <a:r>
              <a:rPr lang="en-IE" sz="2400" dirty="0" smtClean="0">
                <a:sym typeface="Wingdings" panose="05000000000000000000" pitchFamily="2" charset="2"/>
              </a:rPr>
              <a:t>v</a:t>
            </a:r>
            <a:r>
              <a:rPr lang="en-IE" sz="2400" dirty="0" smtClean="0"/>
              <a:t>ariables named</a:t>
            </a:r>
            <a:r>
              <a:rPr lang="en-IE" sz="2400" dirty="0"/>
              <a:t> </a:t>
            </a:r>
            <a:r>
              <a:rPr lang="en-IE" sz="2400" dirty="0" smtClean="0">
                <a:solidFill>
                  <a:srgbClr val="FF0000"/>
                </a:solidFill>
              </a:rPr>
              <a:t>speed</a:t>
            </a:r>
            <a:r>
              <a:rPr lang="en-IE" sz="2400" dirty="0"/>
              <a:t> </a:t>
            </a:r>
            <a:r>
              <a:rPr lang="en-IE" sz="2400" dirty="0" smtClean="0"/>
              <a:t>and</a:t>
            </a:r>
            <a:r>
              <a:rPr lang="en-IE" sz="2400" dirty="0"/>
              <a:t> </a:t>
            </a:r>
            <a:r>
              <a:rPr lang="en-IE" sz="2400" dirty="0" smtClean="0">
                <a:solidFill>
                  <a:srgbClr val="FF0000"/>
                </a:solidFill>
              </a:rPr>
              <a:t>gear</a:t>
            </a:r>
            <a:r>
              <a:rPr lang="en-IE" sz="2400" dirty="0" smtClean="0"/>
              <a:t> </a:t>
            </a:r>
            <a:r>
              <a:rPr lang="en-IE" sz="2400" dirty="0"/>
              <a:t>are much more intuitive than abbreviated versions, such as </a:t>
            </a:r>
            <a:r>
              <a:rPr lang="en-IE" sz="2400" dirty="0" smtClean="0">
                <a:solidFill>
                  <a:srgbClr val="FF0000"/>
                </a:solidFill>
              </a:rPr>
              <a:t>s </a:t>
            </a:r>
            <a:r>
              <a:rPr lang="en-IE" sz="2400" dirty="0" smtClean="0"/>
              <a:t>and</a:t>
            </a:r>
            <a:r>
              <a:rPr lang="en-IE" sz="2400" dirty="0" smtClean="0">
                <a:solidFill>
                  <a:srgbClr val="FF0000"/>
                </a:solidFill>
              </a:rPr>
              <a:t> g</a:t>
            </a:r>
            <a:r>
              <a:rPr lang="en-IE" sz="2400" dirty="0"/>
              <a:t>. </a:t>
            </a:r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If </a:t>
            </a:r>
            <a:r>
              <a:rPr lang="en-IE" sz="2800" dirty="0"/>
              <a:t>the name </a:t>
            </a:r>
            <a:r>
              <a:rPr lang="en-IE" sz="2800" dirty="0" smtClean="0"/>
              <a:t>consists of:</a:t>
            </a:r>
          </a:p>
          <a:p>
            <a:pPr lvl="1"/>
            <a:r>
              <a:rPr lang="en-IE" sz="2400" dirty="0" smtClean="0"/>
              <a:t>only </a:t>
            </a:r>
            <a:r>
              <a:rPr lang="en-IE" sz="2400" dirty="0"/>
              <a:t>one word, spell that word in all lowercase </a:t>
            </a:r>
            <a:r>
              <a:rPr lang="en-IE" sz="2400" dirty="0" smtClean="0"/>
              <a:t>letters</a:t>
            </a:r>
            <a:r>
              <a:rPr lang="en-IE" sz="2400" dirty="0"/>
              <a:t> </a:t>
            </a:r>
            <a:r>
              <a:rPr lang="en-IE" sz="2400" dirty="0" smtClean="0"/>
              <a:t>e.g. </a:t>
            </a:r>
            <a:r>
              <a:rPr lang="en-IE" sz="2400" dirty="0" smtClean="0">
                <a:solidFill>
                  <a:srgbClr val="FF0000"/>
                </a:solidFill>
              </a:rPr>
              <a:t>ratio</a:t>
            </a:r>
            <a:r>
              <a:rPr lang="en-IE" sz="2400" dirty="0" smtClean="0"/>
              <a:t>.</a:t>
            </a:r>
            <a:endParaRPr lang="en-IE" sz="2400" dirty="0"/>
          </a:p>
          <a:p>
            <a:pPr lvl="1"/>
            <a:r>
              <a:rPr lang="en-IE" sz="2400" dirty="0" smtClean="0"/>
              <a:t>more </a:t>
            </a:r>
            <a:r>
              <a:rPr lang="en-IE" sz="2400" dirty="0"/>
              <a:t>than one word, </a:t>
            </a:r>
            <a:r>
              <a:rPr lang="en-IE" sz="2400" dirty="0" smtClean="0"/>
              <a:t>capitalise </a:t>
            </a:r>
            <a:r>
              <a:rPr lang="en-IE" sz="2400" dirty="0"/>
              <a:t>the first letter of each subsequent </a:t>
            </a:r>
            <a:r>
              <a:rPr lang="en-IE" sz="2400" dirty="0" smtClean="0"/>
              <a:t>word e.g. </a:t>
            </a:r>
            <a:r>
              <a:rPr lang="en-IE" sz="2400" dirty="0" err="1" smtClean="0">
                <a:solidFill>
                  <a:srgbClr val="FF0000"/>
                </a:solidFill>
              </a:rPr>
              <a:t>gearRatio</a:t>
            </a:r>
            <a:r>
              <a:rPr lang="en-IE" sz="2400" dirty="0"/>
              <a:t> and </a:t>
            </a:r>
            <a:r>
              <a:rPr lang="en-IE" sz="2400" dirty="0" err="1" smtClean="0">
                <a:solidFill>
                  <a:srgbClr val="FF0000"/>
                </a:solidFill>
              </a:rPr>
              <a:t>currentGear</a:t>
            </a:r>
            <a:r>
              <a:rPr lang="en-IE" sz="24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52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/>
              <a:t>https://docs.oracle.com/javase/tutorial/java/nutsandbolts/variables.html</a:t>
            </a:r>
          </a:p>
        </p:txBody>
      </p:sp>
    </p:spTree>
    <p:extLst>
      <p:ext uri="{BB962C8B-B14F-4D97-AF65-F5344CB8AC3E}">
        <p14:creationId xmlns:p14="http://schemas.microsoft.com/office/powerpoint/2010/main" val="71069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2362200"/>
            <a:ext cx="3581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34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Statement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/>
              <a:t>Values are stored </a:t>
            </a:r>
            <a:r>
              <a:rPr lang="en-US" sz="2600" dirty="0" smtClean="0"/>
              <a:t>in variables via </a:t>
            </a:r>
            <a:r>
              <a:rPr lang="en-US" sz="2600" dirty="0"/>
              <a:t>assignment statements</a:t>
            </a:r>
            <a:r>
              <a:rPr lang="en-US" sz="2600" dirty="0" smtClean="0"/>
              <a:t>: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A </a:t>
            </a:r>
            <a:r>
              <a:rPr lang="en-US" sz="2600" dirty="0"/>
              <a:t>variable stores a single value, so any previous value is </a:t>
            </a:r>
            <a:r>
              <a:rPr lang="en-US" sz="2600" dirty="0" smtClean="0"/>
              <a:t>lost.</a:t>
            </a:r>
          </a:p>
          <a:p>
            <a:r>
              <a:rPr lang="en-US" sz="2600" dirty="0" smtClean="0"/>
              <a:t>Assignment </a:t>
            </a:r>
            <a:r>
              <a:rPr lang="en-US" sz="2600" dirty="0"/>
              <a:t>statements work by taking the value of </a:t>
            </a:r>
            <a:r>
              <a:rPr lang="en-US" sz="2600" dirty="0" smtClean="0"/>
              <a:t>what appears </a:t>
            </a:r>
            <a:r>
              <a:rPr lang="en-US" sz="2600" dirty="0"/>
              <a:t>on the right-hand side of the operator and </a:t>
            </a:r>
            <a:r>
              <a:rPr lang="en-US" sz="2600" dirty="0" smtClean="0"/>
              <a:t>copying that </a:t>
            </a:r>
            <a:r>
              <a:rPr lang="en-US" sz="2600" dirty="0"/>
              <a:t>value into a variable </a:t>
            </a:r>
            <a:r>
              <a:rPr lang="en-US" sz="2600" dirty="0" smtClean="0"/>
              <a:t>on </a:t>
            </a:r>
            <a:r>
              <a:rPr lang="en-IE" sz="2600" dirty="0" smtClean="0"/>
              <a:t>the </a:t>
            </a:r>
            <a:r>
              <a:rPr lang="en-IE" sz="2600" dirty="0"/>
              <a:t>left-hand side.</a:t>
            </a:r>
            <a:endParaRPr lang="en-US" sz="2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53219"/>
              </p:ext>
            </p:extLst>
          </p:nvPr>
        </p:nvGraphicFramePr>
        <p:xfrm>
          <a:off x="1447800" y="2362200"/>
          <a:ext cx="6096000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28800"/>
                <a:gridCol w="4267200"/>
              </a:tblGrid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Syntax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variable = expression;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Example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Courier New" pitchFamily="49" charset="0"/>
                        </a:rPr>
                        <a:t>numberOfItems</a:t>
                      </a:r>
                      <a:r>
                        <a:rPr lang="en-US" sz="2400" baseline="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400" dirty="0" smtClean="0">
                          <a:latin typeface="Courier New" pitchFamily="49" charset="0"/>
                        </a:rPr>
                        <a:t>= 100;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Variables.</a:t>
            </a:r>
          </a:p>
          <a:p>
            <a:endParaRPr lang="en-IE" dirty="0" smtClean="0"/>
          </a:p>
          <a:p>
            <a:r>
              <a:rPr lang="en-IE" dirty="0" smtClean="0"/>
              <a:t>Assignment statement.</a:t>
            </a:r>
          </a:p>
          <a:p>
            <a:endParaRPr lang="en-IE" dirty="0"/>
          </a:p>
          <a:p>
            <a:r>
              <a:rPr lang="en-IE" dirty="0" smtClean="0"/>
              <a:t>Data Types.</a:t>
            </a:r>
          </a:p>
          <a:p>
            <a:endParaRPr lang="en-IE" dirty="0" smtClean="0"/>
          </a:p>
          <a:p>
            <a:r>
              <a:rPr lang="en-IE" dirty="0" smtClean="0"/>
              <a:t>Java’s Primitive Data Types</a:t>
            </a:r>
          </a:p>
          <a:p>
            <a:pPr lvl="1"/>
            <a:r>
              <a:rPr lang="en-IE" dirty="0" smtClean="0"/>
              <a:t>Whole numbers.</a:t>
            </a:r>
          </a:p>
          <a:p>
            <a:pPr lvl="1"/>
            <a:r>
              <a:rPr lang="en-IE" dirty="0" smtClean="0"/>
              <a:t>Decimal numbers.</a:t>
            </a:r>
          </a:p>
          <a:p>
            <a:pPr lvl="1"/>
            <a:r>
              <a:rPr lang="en-IE" dirty="0" smtClean="0"/>
              <a:t>Others.</a:t>
            </a:r>
          </a:p>
          <a:p>
            <a:endParaRPr lang="en-IE" dirty="0" smtClean="0"/>
          </a:p>
          <a:p>
            <a:r>
              <a:rPr lang="en-IE" dirty="0"/>
              <a:t>Arithmetic operators and Order of Evaluation.</a:t>
            </a:r>
            <a:endParaRPr lang="en-IE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3048000"/>
            <a:ext cx="3581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21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Data Types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In Java, when we define a variable, we </a:t>
            </a:r>
            <a:r>
              <a:rPr lang="en-IE" b="1" u="sng" dirty="0" smtClean="0"/>
              <a:t>have</a:t>
            </a:r>
            <a:r>
              <a:rPr lang="en-IE" dirty="0" smtClean="0"/>
              <a:t> to give it a data type.</a:t>
            </a:r>
          </a:p>
          <a:p>
            <a:endParaRPr lang="en-IE" dirty="0" smtClean="0"/>
          </a:p>
          <a:p>
            <a:r>
              <a:rPr lang="en-IE" dirty="0" smtClean="0"/>
              <a:t>The data type defines the </a:t>
            </a:r>
            <a:r>
              <a:rPr lang="en-IE" b="1" u="sng" dirty="0" smtClean="0"/>
              <a:t>kinds of values</a:t>
            </a:r>
            <a:r>
              <a:rPr lang="en-IE" b="1" dirty="0" smtClean="0"/>
              <a:t> </a:t>
            </a:r>
            <a:r>
              <a:rPr lang="en-IE" dirty="0" smtClean="0"/>
              <a:t>(data) that can be stored in the variable e.g. </a:t>
            </a:r>
          </a:p>
          <a:p>
            <a:pPr lvl="2"/>
            <a:r>
              <a:rPr lang="en-IE" sz="2900" dirty="0" smtClean="0"/>
              <a:t>- 456</a:t>
            </a:r>
          </a:p>
          <a:p>
            <a:pPr lvl="2"/>
            <a:r>
              <a:rPr lang="en-IE" sz="2900" dirty="0"/>
              <a:t>2</a:t>
            </a:r>
            <a:endParaRPr lang="en-IE" sz="2900" dirty="0" smtClean="0"/>
          </a:p>
          <a:p>
            <a:pPr lvl="2"/>
            <a:r>
              <a:rPr lang="en-IE" sz="2900" dirty="0" smtClean="0"/>
              <a:t>45.7897</a:t>
            </a:r>
          </a:p>
          <a:p>
            <a:pPr lvl="2"/>
            <a:r>
              <a:rPr lang="en-IE" sz="2900" dirty="0" smtClean="0"/>
              <a:t>I Love Programming</a:t>
            </a:r>
          </a:p>
          <a:p>
            <a:pPr lvl="2"/>
            <a:r>
              <a:rPr lang="en-IE" sz="2900" dirty="0"/>
              <a:t>S</a:t>
            </a:r>
            <a:endParaRPr lang="en-IE" sz="2900" dirty="0" smtClean="0"/>
          </a:p>
          <a:p>
            <a:pPr lvl="2"/>
            <a:r>
              <a:rPr lang="en-IE" sz="2900" dirty="0" smtClean="0"/>
              <a:t>true</a:t>
            </a:r>
          </a:p>
          <a:p>
            <a:pPr marL="914400" lvl="2" indent="0">
              <a:buNone/>
            </a:pPr>
            <a:endParaRPr lang="en-IE" sz="2900" dirty="0" smtClean="0"/>
          </a:p>
          <a:p>
            <a:r>
              <a:rPr lang="en-US" dirty="0" smtClean="0"/>
              <a:t>The data type also determines the </a:t>
            </a:r>
            <a:r>
              <a:rPr lang="en-US" dirty="0"/>
              <a:t>operations that may be performed on </a:t>
            </a:r>
            <a:r>
              <a:rPr lang="en-US" dirty="0" smtClean="0"/>
              <a:t>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1645</Words>
  <Application>Microsoft Office PowerPoint</Application>
  <PresentationFormat>On-screen Show (4:3)</PresentationFormat>
  <Paragraphs>452</Paragraphs>
  <Slides>39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Data Types and Operators</vt:lpstr>
      <vt:lpstr>Topics list</vt:lpstr>
      <vt:lpstr>Variables</vt:lpstr>
      <vt:lpstr>Variable names…</vt:lpstr>
      <vt:lpstr>Variable names should be carefully chosen</vt:lpstr>
      <vt:lpstr>Topics list</vt:lpstr>
      <vt:lpstr>Assignment Statement</vt:lpstr>
      <vt:lpstr>Topics list</vt:lpstr>
      <vt:lpstr>Data Types</vt:lpstr>
      <vt:lpstr>Topics list</vt:lpstr>
      <vt:lpstr> Java’s Primitive Data Types</vt:lpstr>
      <vt:lpstr>Topics list</vt:lpstr>
      <vt:lpstr>Java’s Primitive Data Types (whole numbers)</vt:lpstr>
      <vt:lpstr>Declaring variables of a specific type</vt:lpstr>
      <vt:lpstr>Declaring variables - some errors</vt:lpstr>
      <vt:lpstr>Declaring variables - some errors</vt:lpstr>
      <vt:lpstr>Java’s Primitive Data Types: int Example 3.1</vt:lpstr>
      <vt:lpstr>Java’s Primitive Data Types: int Example 3.2</vt:lpstr>
      <vt:lpstr>Java’s Primitive Data Types: int Example 3.3</vt:lpstr>
      <vt:lpstr>Topics list</vt:lpstr>
      <vt:lpstr>Java’s Primitive Data Types (decimal numbers)</vt:lpstr>
      <vt:lpstr>Java’s Primitive Data Types: float Example 3.4</vt:lpstr>
      <vt:lpstr>Java’s Primitive Data Types: float Example 3.5</vt:lpstr>
      <vt:lpstr>Passing variables as arguments: some errors</vt:lpstr>
      <vt:lpstr>Passing variables as arguments: some errors</vt:lpstr>
      <vt:lpstr>Topics list</vt:lpstr>
      <vt:lpstr>Java’s Primitive Data Types (others)</vt:lpstr>
      <vt:lpstr>Topics list</vt:lpstr>
      <vt:lpstr>Arithmetic Operators </vt:lpstr>
      <vt:lpstr>Arithmetic operators: Example 3.6</vt:lpstr>
      <vt:lpstr>Arithmetic operators: Example 3.7</vt:lpstr>
      <vt:lpstr>Arithmetic operators: Example 3.8</vt:lpstr>
      <vt:lpstr>Arithmetic Operators</vt:lpstr>
      <vt:lpstr>Arithmetic Operators</vt:lpstr>
      <vt:lpstr>Arithmetic Operators</vt:lpstr>
      <vt:lpstr>Order of Evaluation</vt:lpstr>
      <vt:lpstr>Order of Evaluation - Quiz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Siobhan</cp:lastModifiedBy>
  <cp:revision>74</cp:revision>
  <dcterms:created xsi:type="dcterms:W3CDTF">2006-08-16T00:00:00Z</dcterms:created>
  <dcterms:modified xsi:type="dcterms:W3CDTF">2016-01-18T15:58:15Z</dcterms:modified>
</cp:coreProperties>
</file>